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6" r:id="rId3"/>
    <p:sldId id="258" r:id="rId4"/>
    <p:sldId id="259" r:id="rId5"/>
    <p:sldId id="256" r:id="rId6"/>
    <p:sldId id="269" r:id="rId7"/>
    <p:sldId id="267" r:id="rId8"/>
    <p:sldId id="260" r:id="rId9"/>
    <p:sldId id="265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66"/>
    <a:srgbClr val="00808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FBD07-D39E-4639-9C40-55F8FA11E940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78EAC-B03A-46BF-B8D9-51111AF71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7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99946-91AD-45BF-8B3B-21EBC07A368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401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BFEF90-48C0-4FC9-9A0D-6A56A47D86A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032E37-066F-4E24-8C1D-62FEEF8EE6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940152" y="2276872"/>
            <a:ext cx="2736304" cy="3310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Усачева 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Елена </a:t>
            </a:r>
            <a:r>
              <a:rPr lang="ru-RU" sz="2800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Мефодиевна</a:t>
            </a:r>
            <a: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5040560" cy="3096344"/>
          </a:xfrm>
          <a:prstGeom prst="rect">
            <a:avLst/>
          </a:prstGeom>
        </p:spPr>
      </p:pic>
      <p:pic>
        <p:nvPicPr>
          <p:cNvPr id="7" name="Рисунок 6" descr="герб гимнази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1872208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83054" y="339043"/>
            <a:ext cx="61211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общеобразовательное учреждение «Гимназия»</a:t>
            </a: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г.о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Протвино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5229200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2019 г.</a:t>
            </a:r>
          </a:p>
        </p:txBody>
      </p:sp>
    </p:spTree>
    <p:extLst>
      <p:ext uri="{BB962C8B-B14F-4D97-AF65-F5344CB8AC3E}">
        <p14:creationId xmlns:p14="http://schemas.microsoft.com/office/powerpoint/2010/main" val="21102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253212"/>
              </p:ext>
            </p:extLst>
          </p:nvPr>
        </p:nvGraphicFramePr>
        <p:xfrm>
          <a:off x="251520" y="332656"/>
          <a:ext cx="8568952" cy="6044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3672408"/>
                <a:gridCol w="2105468"/>
                <a:gridCol w="1854972"/>
              </a:tblGrid>
              <a:tr h="53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marL="0" marR="71755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выполнения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Азаров Антон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Гадецкая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Герасименко А.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Демина Ирина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Зайцев Марк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Калинова 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Ковалева Н.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Кондрашкина К.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Коновалов А.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Ларионов А.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Луценко У.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Майорова Е.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Маркеленкова Л.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Муфахарова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Пименов 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Регер А.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Сорока Ксения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18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Степанов С.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Тукин Данила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Усачева Мария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Учкина В.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Фигурняк К.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Филатова В.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Харламова П.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Хворостянова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Хвостов Е.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  <a:tr h="21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Яловой А.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8" marR="42728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-95025"/>
            <a:ext cx="13113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А класс                 Результаты экзамена по русскому языку Тестовая часть (06.06.18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920880" cy="3310304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быть честнее и благороднее, как научить других тому, что сам наилучшим образом знаешь</a:t>
            </a:r>
            <a:r>
              <a:rPr lang="ru-RU" sz="44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 </a:t>
            </a:r>
            <a:r>
              <a:rPr lang="ru-RU" sz="4400" dirty="0" err="1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Квинтилиан</a:t>
            </a:r>
            <a:endParaRPr lang="ru-RU" sz="4400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920880" cy="3310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96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9600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3" y="2204864"/>
            <a:ext cx="7920880" cy="3310304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быть честнее и благороднее, как научить других тому, что сам наилучшим образом знаешь</a:t>
            </a:r>
            <a:r>
              <a:rPr lang="ru-RU" sz="4400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 </a:t>
            </a:r>
            <a:r>
              <a:rPr lang="ru-RU" sz="4400" dirty="0" err="1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Квинтилиан</a:t>
            </a:r>
            <a:endParaRPr lang="ru-RU" sz="4400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герб гимнази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1872208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83054" y="339043"/>
            <a:ext cx="612119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общеобразовательное учреждение «Гимназия»</a:t>
            </a: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г.о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Протвино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Усачева Елена 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Мефодиевна</a:t>
            </a:r>
            <a:endParaRPr lang="ru-RU" sz="2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11960" y="2348880"/>
            <a:ext cx="1723549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400" b="1" dirty="0">
              <a:solidFill>
                <a:schemeClr val="accent4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64096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Статистические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ЕГЭ по русскому языку за 2013– 2018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г.г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русского языка и литературы МБОУ «Гимназия» г. Протвино Усачева Е.М.)</a:t>
            </a:r>
            <a:endParaRPr lang="ru-RU" sz="1600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42899"/>
              </p:ext>
            </p:extLst>
          </p:nvPr>
        </p:nvGraphicFramePr>
        <p:xfrm>
          <a:off x="251519" y="1052735"/>
          <a:ext cx="8568954" cy="5688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9350"/>
                <a:gridCol w="1449868"/>
                <a:gridCol w="1449868"/>
                <a:gridCol w="1449868"/>
              </a:tblGrid>
              <a:tr h="5618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Показатели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2012-2013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/>
                </a:tc>
              </a:tr>
              <a:tr h="1123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11А, 11Б классы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(51человек)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11А, 11Б классы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(47 человек)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11А класс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(27человек)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/>
                </a:tc>
              </a:tr>
              <a:tr h="3435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русскому языку (ЕГЭ)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/>
                </a:tc>
              </a:tr>
              <a:tr h="561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балл по русскому языку (ЕГЭ)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/>
                </a:tc>
              </a:tr>
              <a:tr h="561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по русскому языку (ЕГЭ)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человек)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человека)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/>
                </a:tc>
              </a:tr>
              <a:tr h="561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выпускников, сдавших ЕГЭ с высоким (на 70 и более баллов) результатом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73,33%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/>
                </a:tc>
              </a:tr>
              <a:tr h="561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выпускников, сдавших ЕГЭ с высоким (на 80 и более баллов) результатом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35,56%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/>
                </a:tc>
              </a:tr>
              <a:tr h="1123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получивших балл ниже установленного минимального количества баллов (русский язык)  по результатам ЕГЭ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49" marR="589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1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976694"/>
              </p:ext>
            </p:extLst>
          </p:nvPr>
        </p:nvGraphicFramePr>
        <p:xfrm>
          <a:off x="611561" y="728638"/>
          <a:ext cx="8352928" cy="60011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6888"/>
                <a:gridCol w="4279052"/>
                <a:gridCol w="1439584"/>
                <a:gridCol w="153727"/>
                <a:gridCol w="1693677"/>
              </a:tblGrid>
              <a:tr h="155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17370" algn="ctr"/>
                          <a:tab pos="275272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учащихся с изменениями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КИМах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русскому языку в 2018 году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421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стенда с материалами ЕГЭ  - 2018  по русскому языку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421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на родительском собрании по организации подготовки учащихся к ЕГЭ по русскому языку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280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разъяснительной работы с учащимися по методике выполнения заданий ЕГЭ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учебного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561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у учащихся проблемных тем в разделах ЕГЭ. Устранение пробелов в знаниях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учебного года, в рамках уроков русского языка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561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пробных заданий ЕГЭ по разным разделам экзамена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учебного года, в рамках уроков русского языка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441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диагностических карт на учащихся «группы риска» по итогам тестирования по русскому языку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9592" y="146488"/>
            <a:ext cx="720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мероприятий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подготовке учащихся к итоговой аттестации в форме ЕГЭ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76470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109934"/>
              </p:ext>
            </p:extLst>
          </p:nvPr>
        </p:nvGraphicFramePr>
        <p:xfrm>
          <a:off x="323528" y="332656"/>
          <a:ext cx="8640959" cy="6001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2127"/>
                <a:gridCol w="4733285"/>
                <a:gridCol w="1439584"/>
                <a:gridCol w="153727"/>
                <a:gridCol w="1162236"/>
              </a:tblGrid>
              <a:tr h="441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диагностических карт на учащихся «группы риска» по итогам тестирования по русскому языку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280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учащихся и родителей с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интернет-ресурсами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вопросам подготовки к ЕГЭ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701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на уроках русского языка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 и вариантов индивидуальных заданий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учащихся, получивших низкие баллы при  проведении административных, тренировочных, диагностических работ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учебного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280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дополнительных занятий с учащимися по подготовке к ЕГЭ по русскому языку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учебного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280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Практическое занятие «Заполнение экзаменационных бланков»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- май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539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диагностических и тренировочных работ по русскому языку в системе «СтатГрад». Выявление и ликвидация типичных ошибок и затруднений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280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Психологический тренинг: «Как справиться со стрессом во время экзаменов»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  <a:tr h="421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 для  родителей по основным положениям по подготовке к ЕГЭ (индивидуальные беседы)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учебного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83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38150"/>
            <a:ext cx="7772400" cy="982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8DF076"/>
                </a:solidFill>
              </a14:hiddenFill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ЕГЭ</a:t>
            </a:r>
            <a:endParaRPr lang="ru-RU" altLang="ru-RU" sz="35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800100" y="5334000"/>
            <a:ext cx="75438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sz="2400" b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2041525"/>
            <a:ext cx="2743200" cy="1015663"/>
          </a:xfrm>
          <a:prstGeom prst="rect">
            <a:avLst/>
          </a:prstGeom>
          <a:solidFill>
            <a:srgbClr val="FDF7C7"/>
          </a:solidFill>
          <a:ln w="76200">
            <a:solidFill>
              <a:srgbClr val="2B03F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практическая подготовка 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2133600" y="1371600"/>
            <a:ext cx="1600200" cy="57943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562600" y="2041525"/>
            <a:ext cx="2590800" cy="707886"/>
          </a:xfrm>
          <a:prstGeom prst="rect">
            <a:avLst/>
          </a:prstGeom>
          <a:solidFill>
            <a:srgbClr val="FDF7C7"/>
          </a:solidFill>
          <a:ln w="762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оценка знаний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978536" y="1484650"/>
            <a:ext cx="974576" cy="243840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67225" y="3810000"/>
            <a:ext cx="2600325" cy="1015663"/>
          </a:xfrm>
          <a:prstGeom prst="rect">
            <a:avLst/>
          </a:prstGeom>
          <a:solidFill>
            <a:srgbClr val="FDF7C7"/>
          </a:solidFill>
          <a:ln w="762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572000" y="1371600"/>
            <a:ext cx="1600200" cy="57943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12976" y="5055974"/>
            <a:ext cx="3159224" cy="707886"/>
          </a:xfrm>
          <a:prstGeom prst="rect">
            <a:avLst/>
          </a:prstGeom>
          <a:solidFill>
            <a:srgbClr val="FDF7C7"/>
          </a:solidFill>
          <a:ln w="762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написания сочинения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427445" y="1368256"/>
            <a:ext cx="1626954" cy="227676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173299" y="1458943"/>
            <a:ext cx="229406" cy="3366719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874374" y="3678197"/>
            <a:ext cx="2743200" cy="1015663"/>
          </a:xfrm>
          <a:prstGeom prst="rect">
            <a:avLst/>
          </a:prstGeom>
          <a:solidFill>
            <a:srgbClr val="FDF7C7"/>
          </a:solidFill>
          <a:ln w="762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«западающих» вопросов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2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4624"/>
            <a:ext cx="6974160" cy="172112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езотметочное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10751"/>
            <a:ext cx="2559448" cy="1343710"/>
          </a:xfrm>
        </p:spPr>
      </p:pic>
      <p:sp>
        <p:nvSpPr>
          <p:cNvPr id="8" name="Прямоугольник 7"/>
          <p:cNvSpPr/>
          <p:nvPr/>
        </p:nvSpPr>
        <p:spPr>
          <a:xfrm>
            <a:off x="323528" y="2204864"/>
            <a:ext cx="81369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4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Развивающие образовательные технологии</a:t>
            </a:r>
            <a:endParaRPr lang="ru-RU" sz="4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755576" y="3839823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проблемного 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диалога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КСО </a:t>
            </a: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(коллективного способа обучения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технология мастерских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ИКТ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технология </a:t>
            </a: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оценивания образовательных достижений обучающихся </a:t>
            </a:r>
            <a:endParaRPr lang="ru-RU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55130"/>
            <a:ext cx="640172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b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и проверки знаний учащихся</a:t>
            </a:r>
            <a:endParaRPr lang="ru-RU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221" y="203325"/>
            <a:ext cx="1509243" cy="2232248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395536" y="1340768"/>
            <a:ext cx="8136903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Домашняя работа 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видит мир по-своему», «Исследовать самого себя - это самое интересное путешествие»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546" y="2924944"/>
            <a:ext cx="8388933" cy="346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30-минутная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изученному учебному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материалу</a:t>
            </a:r>
          </a:p>
          <a:p>
            <a:r>
              <a:rPr lang="ru-RU" sz="2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«Достоевский писал, что честность – это верность своим убеждениям, а нравственность – это «нечто большее». </a:t>
            </a:r>
            <a:r>
              <a:rPr lang="ru-RU" sz="2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о том, что такое нравственность, по вашему мнению</a:t>
            </a:r>
            <a:r>
              <a:rPr lang="ru-RU" sz="2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10-минутное свободное сочинение для закрепления и проработки нового материала: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для вас означает словосочетание «нравственные искания»?»</a:t>
            </a:r>
            <a:endParaRPr lang="ru-RU" sz="2400" dirty="0">
              <a:solidFill>
                <a:srgbClr val="0000CC"/>
              </a:solidFill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5-минутное свободное сочинение с целью подведения итогов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урока: </a:t>
            </a:r>
            <a:r>
              <a:rPr lang="ru-RU" sz="2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«Любовь к родине…», </a:t>
            </a:r>
            <a:r>
              <a:rPr lang="ru-RU" sz="2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очень хочу спросить</a:t>
            </a:r>
            <a:r>
              <a:rPr lang="ru-RU" sz="2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  <a:endParaRPr lang="ru-RU" sz="2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12776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«Наконец(1) ему стало очень грустно от тревожной неизвестности. Он(2) может быть(3) скоро вернется. Между тем (4) время приближалось к обеду».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471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</TotalTime>
  <Words>875</Words>
  <Application>Microsoft Office PowerPoint</Application>
  <PresentationFormat>Экран (4:3)</PresentationFormat>
  <Paragraphs>271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Усачева  Елена Мефодиевна </vt:lpstr>
      <vt:lpstr>Что может быть честнее и благороднее, как научить других тому, что сам наилучшим образом знаешь?.. Квинтилиан</vt:lpstr>
      <vt:lpstr>Презентация PowerPoint</vt:lpstr>
      <vt:lpstr>Презентация PowerPoint</vt:lpstr>
      <vt:lpstr>Презентация PowerPoint</vt:lpstr>
      <vt:lpstr>Результаты ЕГЭ</vt:lpstr>
      <vt:lpstr>Безотметочное  обучение </vt:lpstr>
      <vt:lpstr>Эссе – метод контроля и проверки знаний учащихся</vt:lpstr>
      <vt:lpstr>Презентация PowerPoint</vt:lpstr>
      <vt:lpstr>Презентация PowerPoint</vt:lpstr>
      <vt:lpstr>Что может быть честнее и благороднее, как научить других тому, что сам наилучшим образом знаешь?.. Квинтилиан</vt:lpstr>
      <vt:lpstr>Спасибо 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пути взаимодействия семьи и школы в условиях реализации новых стандартов</dc:title>
  <dc:creator>vik</dc:creator>
  <cp:lastModifiedBy>User</cp:lastModifiedBy>
  <cp:revision>21</cp:revision>
  <dcterms:created xsi:type="dcterms:W3CDTF">2016-11-23T03:34:40Z</dcterms:created>
  <dcterms:modified xsi:type="dcterms:W3CDTF">2019-02-08T22:59:04Z</dcterms:modified>
</cp:coreProperties>
</file>